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55DC-9B33-42F5-8C33-0CC1DD79D8D3}" type="datetimeFigureOut">
              <a:rPr lang="pl-PL" smtClean="0"/>
              <a:pPr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E6A0-FD0A-4ABC-BDB2-8E024EE759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55DC-9B33-42F5-8C33-0CC1DD79D8D3}" type="datetimeFigureOut">
              <a:rPr lang="pl-PL" smtClean="0"/>
              <a:pPr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E6A0-FD0A-4ABC-BDB2-8E024EE759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55DC-9B33-42F5-8C33-0CC1DD79D8D3}" type="datetimeFigureOut">
              <a:rPr lang="pl-PL" smtClean="0"/>
              <a:pPr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E6A0-FD0A-4ABC-BDB2-8E024EE759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55DC-9B33-42F5-8C33-0CC1DD79D8D3}" type="datetimeFigureOut">
              <a:rPr lang="pl-PL" smtClean="0"/>
              <a:pPr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E6A0-FD0A-4ABC-BDB2-8E024EE759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55DC-9B33-42F5-8C33-0CC1DD79D8D3}" type="datetimeFigureOut">
              <a:rPr lang="pl-PL" smtClean="0"/>
              <a:pPr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E6A0-FD0A-4ABC-BDB2-8E024EE759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55DC-9B33-42F5-8C33-0CC1DD79D8D3}" type="datetimeFigureOut">
              <a:rPr lang="pl-PL" smtClean="0"/>
              <a:pPr/>
              <a:t>2014-02-05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E6A0-FD0A-4ABC-BDB2-8E024EE759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55DC-9B33-42F5-8C33-0CC1DD79D8D3}" type="datetimeFigureOut">
              <a:rPr lang="pl-PL" smtClean="0"/>
              <a:pPr/>
              <a:t>2014-02-05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E6A0-FD0A-4ABC-BDB2-8E024EE759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55DC-9B33-42F5-8C33-0CC1DD79D8D3}" type="datetimeFigureOut">
              <a:rPr lang="pl-PL" smtClean="0"/>
              <a:pPr/>
              <a:t>2014-02-05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E6A0-FD0A-4ABC-BDB2-8E024EE759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55DC-9B33-42F5-8C33-0CC1DD79D8D3}" type="datetimeFigureOut">
              <a:rPr lang="pl-PL" smtClean="0"/>
              <a:pPr/>
              <a:t>2014-02-05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E6A0-FD0A-4ABC-BDB2-8E024EE759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55DC-9B33-42F5-8C33-0CC1DD79D8D3}" type="datetimeFigureOut">
              <a:rPr lang="pl-PL" smtClean="0"/>
              <a:pPr/>
              <a:t>2014-02-05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E6A0-FD0A-4ABC-BDB2-8E024EE759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55DC-9B33-42F5-8C33-0CC1DD79D8D3}" type="datetimeFigureOut">
              <a:rPr lang="pl-PL" smtClean="0"/>
              <a:pPr/>
              <a:t>2014-02-05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E6A0-FD0A-4ABC-BDB2-8E024EE759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E55DC-9B33-42F5-8C33-0CC1DD79D8D3}" type="datetimeFigureOut">
              <a:rPr lang="pl-PL" smtClean="0"/>
              <a:pPr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FE6A0-FD0A-4ABC-BDB2-8E024EE759E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audiohistoria.p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skieradio.pl/68,Radia-Wolnosci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onikarp.pl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nina.gov.pl/" TargetMode="External"/><Relationship Id="rId5" Type="http://schemas.openxmlformats.org/officeDocument/2006/relationships/hyperlink" Target="http://ninateka.pl/" TargetMode="Externa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artmuseum.pl/filmoteka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8136904" cy="2088232"/>
          </a:xfrm>
        </p:spPr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  <a:latin typeface="Bookman Old Style" pitchFamily="18" charset="0"/>
              </a:rPr>
              <a:t>Edukacja audiowizualna      w bibliotece szkolnej</a:t>
            </a:r>
            <a:endParaRPr lang="pl-PL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59832" y="5661248"/>
            <a:ext cx="2592288" cy="792088"/>
          </a:xfrm>
        </p:spPr>
        <p:txBody>
          <a:bodyPr>
            <a:normAutofit fontScale="70000" lnSpcReduction="20000"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Opracowała:</a:t>
            </a:r>
          </a:p>
          <a:p>
            <a:r>
              <a:rPr lang="pl-PL" b="1" dirty="0" smtClean="0">
                <a:solidFill>
                  <a:srgbClr val="002060"/>
                </a:solidFill>
              </a:rPr>
              <a:t>Krystyna Dzikowska</a:t>
            </a:r>
            <a:endParaRPr lang="pl-PL" b="1" dirty="0">
              <a:solidFill>
                <a:srgbClr val="002060"/>
              </a:solidFill>
            </a:endParaRPr>
          </a:p>
        </p:txBody>
      </p:sp>
      <p:pic>
        <p:nvPicPr>
          <p:cNvPr id="4" name="Obraz 3" descr="http://biblioteka.zspzuromin.superhost.pl/warsztat_informacyjny_pliki/image01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980728"/>
            <a:ext cx="8096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https://encrypted-tbn3.gstatic.com/images?q=tbn:ANd9GcTNgzH8Ivz-aHLC_Y8HvB8ps72vXHgaiUc0J00ekab5zw3I2Ui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32656"/>
            <a:ext cx="2160240" cy="144283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Obraz 5" descr="https://encrypted-tbn2.gstatic.com/images?q=tbn:ANd9GcRJg63bhPq-vIFa5qhHNcU5tdO2Z4oAOTpAKZNHIaPXKPVkbNc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 flipV="1">
            <a:off x="539552" y="404664"/>
            <a:ext cx="2376264" cy="13681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Obraz 6" descr="http://www.awesomebooks.com/images/film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4221088"/>
            <a:ext cx="2016224" cy="19442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Obraz 7" descr="http://www.tikiislandradio.com/Tiki_Island_7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4221088"/>
            <a:ext cx="2232248" cy="19442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latin typeface="Bookman Old Style" pitchFamily="18" charset="0"/>
              </a:rPr>
              <a:t>Omówienie zasobów Internetowych</a:t>
            </a:r>
            <a:endParaRPr lang="pl-PL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>
                <a:solidFill>
                  <a:srgbClr val="C00000"/>
                </a:solidFill>
                <a:latin typeface="Bookman Old Style" pitchFamily="18" charset="0"/>
              </a:rPr>
              <a:t>  Archiwum Historii Mówionej</a:t>
            </a:r>
          </a:p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 </a:t>
            </a:r>
            <a:r>
              <a:rPr lang="pl-PL" dirty="0" err="1" smtClean="0">
                <a:hlinkClick r:id="rId2"/>
              </a:rPr>
              <a:t>www.audiohistoria.pl</a:t>
            </a:r>
            <a:endParaRPr lang="pl-PL" dirty="0" smtClean="0"/>
          </a:p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 </a:t>
            </a:r>
            <a:r>
              <a:rPr lang="pl-PL" b="1" dirty="0" smtClean="0"/>
              <a:t>Archiwum prowadzi Ośrodek Karta. </a:t>
            </a:r>
          </a:p>
          <a:p>
            <a:pPr>
              <a:buNone/>
            </a:pPr>
            <a:r>
              <a:rPr lang="pl-PL" b="1" dirty="0" smtClean="0"/>
              <a:t>    </a:t>
            </a:r>
            <a:r>
              <a:rPr lang="pl-PL" b="1" dirty="0"/>
              <a:t>T</a:t>
            </a:r>
            <a:r>
              <a:rPr lang="pl-PL" b="1" dirty="0" smtClean="0"/>
              <a:t>o </a:t>
            </a:r>
            <a:r>
              <a:rPr lang="pl-PL" b="1" dirty="0"/>
              <a:t>największy w Polsce zbiór relacji biograficznych (około 4 tysięcy nagrań audio i 100 wideo) oraz innych archiwalnych świadectw, obejmujących niemal cały XX wiek. </a:t>
            </a:r>
          </a:p>
        </p:txBody>
      </p:sp>
      <p:pic>
        <p:nvPicPr>
          <p:cNvPr id="4" name="Obraz 3" descr="Audiohistor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484784"/>
            <a:ext cx="1440160" cy="13681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latin typeface="Bookman Old Style" pitchFamily="18" charset="0"/>
              </a:rPr>
              <a:t>Omówienie zasobów Internetowych</a:t>
            </a:r>
            <a:endParaRPr lang="pl-PL" dirty="0"/>
          </a:p>
        </p:txBody>
      </p:sp>
      <p:pic>
        <p:nvPicPr>
          <p:cNvPr id="4" name="Symbol zastępczy zawartości 3" descr="http://bi.gazeta.pl/im/3/9018/z9018593Q,Strona-projekt-Radia-Wolnosci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3528" y="2060848"/>
            <a:ext cx="4244280" cy="318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4932040" y="1916832"/>
            <a:ext cx="3754760" cy="417646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dirty="0" smtClean="0"/>
              <a:t>     </a:t>
            </a:r>
            <a:r>
              <a:rPr lang="pl-PL" b="1" dirty="0" smtClean="0">
                <a:solidFill>
                  <a:srgbClr val="C00000"/>
                </a:solidFill>
              </a:rPr>
              <a:t>Radia Wolności </a:t>
            </a:r>
          </a:p>
          <a:p>
            <a:pPr algn="ctr">
              <a:buNone/>
            </a:pPr>
            <a:r>
              <a:rPr lang="pl-PL" b="1" dirty="0" smtClean="0"/>
              <a:t>to portal stworzony przez  Polskie Radio. </a:t>
            </a:r>
          </a:p>
          <a:p>
            <a:pPr algn="ctr">
              <a:buNone/>
            </a:pPr>
            <a:r>
              <a:rPr lang="pl-PL" b="1" dirty="0" smtClean="0"/>
              <a:t>Zawiera audycje radiowe nagrywane przez Radio Wolna Europa i inne stacje nadające do Polski przed </a:t>
            </a:r>
            <a:r>
              <a:rPr lang="pl-PL" b="1" dirty="0" smtClean="0"/>
              <a:t>1989 rokiem</a:t>
            </a:r>
            <a:r>
              <a:rPr lang="pl-PL" b="1" dirty="0" smtClean="0"/>
              <a:t>. </a:t>
            </a:r>
          </a:p>
          <a:p>
            <a:pPr algn="ctr">
              <a:buNone/>
            </a:pPr>
            <a:r>
              <a:rPr lang="pl-PL" b="1" dirty="0" smtClean="0"/>
              <a:t>Portal uzupełniony jest o filmy zawierające współczesne wykłady na tematy poruszane w oryginalnych  audycjach. Zawiera także fotografie i informacje o radiostacjach</a:t>
            </a:r>
            <a:endParaRPr lang="pl-PL" b="1" dirty="0"/>
          </a:p>
        </p:txBody>
      </p:sp>
      <p:sp>
        <p:nvSpPr>
          <p:cNvPr id="6" name="Prostokąt 5"/>
          <p:cNvSpPr/>
          <p:nvPr/>
        </p:nvSpPr>
        <p:spPr>
          <a:xfrm rot="10800000" flipV="1">
            <a:off x="539551" y="5318981"/>
            <a:ext cx="38164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hlinkClick r:id="rId3"/>
              </a:rPr>
              <a:t>http://www.polskieradio.pl/68,Radia-Wolnosci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latin typeface="Bookman Old Style" pitchFamily="18" charset="0"/>
              </a:rPr>
              <a:t>Omówienie zasobów Internetowych</a:t>
            </a:r>
            <a:endParaRPr lang="pl-PL" dirty="0"/>
          </a:p>
        </p:txBody>
      </p:sp>
      <p:pic>
        <p:nvPicPr>
          <p:cNvPr id="5" name="Symbol zastępczy zawartości 4" descr="http://historiaimedia.org/wp-content/uploads/2011/04/kronikarp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3394720" cy="35191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Prostokąt 5"/>
          <p:cNvSpPr/>
          <p:nvPr/>
        </p:nvSpPr>
        <p:spPr>
          <a:xfrm rot="10800000" flipV="1">
            <a:off x="989297" y="5616871"/>
            <a:ext cx="2635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hlinkClick r:id="rId3"/>
              </a:rPr>
              <a:t>http://www.kronikarp.pl/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7" name="Symbol zastępczy zawartości 6" descr="http://static.polskieradio.pl/files/d7acc10d-5477-4aec-90a7-bdc0d37a378c.file"/>
          <p:cNvPicPr>
            <a:picLocks noGr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3933056"/>
            <a:ext cx="4038600" cy="22172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pole tekstowe 7"/>
          <p:cNvSpPr txBox="1"/>
          <p:nvPr/>
        </p:nvSpPr>
        <p:spPr>
          <a:xfrm>
            <a:off x="4427984" y="2060848"/>
            <a:ext cx="403244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rgbClr val="C00000"/>
                </a:solidFill>
              </a:rPr>
              <a:t>Kronika RP </a:t>
            </a:r>
            <a:r>
              <a:rPr lang="pl-PL" b="1" dirty="0" smtClean="0"/>
              <a:t>to strona, na której umieszczono materiały Polskiej Kroniki Filmowej, ułożone tematycznie i dokładnie opisane.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latin typeface="Bookman Old Style" pitchFamily="18" charset="0"/>
              </a:rPr>
              <a:t>Omówienie zasobów Internetowych</a:t>
            </a:r>
            <a:endParaRPr lang="pl-PL" dirty="0"/>
          </a:p>
        </p:txBody>
      </p:sp>
      <p:pic>
        <p:nvPicPr>
          <p:cNvPr id="5" name="Symbol zastępczy zawartości 4" descr="http://www.nhef.pl/pliki/grafiki/9593_NINA380.PN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844824"/>
            <a:ext cx="2448272" cy="10801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Symbol zastępczy zawartości 5" descr="https://encrypted-tbn0.gstatic.com/images?q=tbn:ANd9GcSVfrYbCQlAu0U__535nupNKXkPFL-c5rmOeb0NaKYDsbwZ0sWQWg"/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916832"/>
            <a:ext cx="3248025" cy="14097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Obraz 6" descr="https://encrypted-tbn1.gstatic.com/images?q=tbn:ANd9GcTXZlcysoSBr9vR_rZTzMfqKo-GWbzgs1s4lk7jsDsAQ_Zg1jd39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149080"/>
            <a:ext cx="3240360" cy="12241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Prostokąt 7"/>
          <p:cNvSpPr/>
          <p:nvPr/>
        </p:nvSpPr>
        <p:spPr>
          <a:xfrm>
            <a:off x="1475657" y="3501008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hlinkClick r:id="rId5"/>
              </a:rPr>
              <a:t>http://ninateka.pl/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 rot="10800000" flipV="1">
            <a:off x="1403648" y="5675256"/>
            <a:ext cx="2376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hlinkClick r:id="rId6"/>
              </a:rPr>
              <a:t>http://www.nina.gov.pl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5220072" y="3244334"/>
            <a:ext cx="3312368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b="1" dirty="0" smtClean="0"/>
              <a:t>To portale, które dają możliwość pracy z materiałami audiowizualnymi na zajęciach artystycznych, na lekcjach poświęconych historii czy literaturze. </a:t>
            </a:r>
            <a:r>
              <a:rPr lang="pl-PL" b="1" smtClean="0"/>
              <a:t>Zawierają </a:t>
            </a:r>
            <a:r>
              <a:rPr lang="pl-PL" b="1" dirty="0" smtClean="0"/>
              <a:t>nie tylko materiały audiowizualne, ale także scenariusze lekcji i zeszyty ćwiczeń do wykorzystania w pracy z uczniami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latin typeface="Bookman Old Style" pitchFamily="18" charset="0"/>
              </a:rPr>
              <a:t>Omówienie zasobów Internetowych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79512" y="1916832"/>
            <a:ext cx="4176464" cy="4209331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400" b="1" dirty="0" smtClean="0"/>
          </a:p>
          <a:p>
            <a:pPr>
              <a:buNone/>
            </a:pPr>
            <a:r>
              <a:rPr lang="pl-PL" sz="2400" dirty="0" smtClean="0"/>
              <a:t>‎</a:t>
            </a:r>
          </a:p>
          <a:p>
            <a:pPr>
              <a:buNone/>
            </a:pPr>
            <a:endParaRPr lang="pl-PL" sz="2400" dirty="0"/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/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/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/>
              <a:t> </a:t>
            </a:r>
            <a:r>
              <a:rPr lang="pl-PL" sz="2400" dirty="0">
                <a:hlinkClick r:id="rId2"/>
              </a:rPr>
              <a:t>http://artmuseum.pl/filmoteka</a:t>
            </a:r>
            <a:endParaRPr lang="pl-PL" sz="24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11960" y="1844824"/>
            <a:ext cx="4680520" cy="46085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/>
              <a:t>    </a:t>
            </a:r>
            <a:r>
              <a:rPr lang="pl-PL" b="1" dirty="0" smtClean="0">
                <a:solidFill>
                  <a:srgbClr val="C00000"/>
                </a:solidFill>
              </a:rPr>
              <a:t>Filmoteka </a:t>
            </a:r>
          </a:p>
          <a:p>
            <a:pPr algn="ctr">
              <a:buNone/>
            </a:pPr>
            <a:r>
              <a:rPr lang="pl-PL" b="1" dirty="0" smtClean="0">
                <a:solidFill>
                  <a:srgbClr val="C00000"/>
                </a:solidFill>
              </a:rPr>
              <a:t>Muzeum </a:t>
            </a:r>
            <a:r>
              <a:rPr lang="pl-PL" b="1" dirty="0">
                <a:solidFill>
                  <a:srgbClr val="C00000"/>
                </a:solidFill>
              </a:rPr>
              <a:t>Sztuki Nowoczesnej w Warszawie </a:t>
            </a:r>
            <a:endParaRPr lang="pl-PL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pl-PL" b="1" dirty="0"/>
              <a:t> </a:t>
            </a:r>
            <a:r>
              <a:rPr lang="pl-PL" b="1" dirty="0" smtClean="0"/>
              <a:t>   to </a:t>
            </a:r>
            <a:r>
              <a:rPr lang="pl-PL" b="1" dirty="0"/>
              <a:t>projekt cyfryzacji oraz udostępniania wybitnych filmów tworzonych przez artystów polskich z pola sztuk wizualnych w XX wieku i na początku XXI wieku.</a:t>
            </a:r>
          </a:p>
        </p:txBody>
      </p:sp>
      <p:pic>
        <p:nvPicPr>
          <p:cNvPr id="5" name="Obraz 4" descr="Muzeu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204864"/>
            <a:ext cx="3600400" cy="26642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latin typeface="Bookman Old Style" pitchFamily="18" charset="0"/>
              </a:rPr>
              <a:t>Edukacja filmowa w bibliotece </a:t>
            </a:r>
            <a:endParaRPr lang="pl-PL" b="1" dirty="0">
              <a:latin typeface="Bookman Old Style" pitchFamily="18" charset="0"/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    Szkoła coraz częściej szuka sposobów na podejmowanie tematów z zakresu nowych mediów. Nauczyciele sięgają po nowe narzędzia. </a:t>
            </a:r>
          </a:p>
          <a:p>
            <a:pPr algn="ctr">
              <a:buNone/>
            </a:pPr>
            <a:r>
              <a:rPr lang="pl-PL" b="1" dirty="0" smtClean="0">
                <a:solidFill>
                  <a:srgbClr val="C00000"/>
                </a:solidFill>
              </a:rPr>
              <a:t>Spróbuj wprowadzić edukację filmową w bibliotece.</a:t>
            </a:r>
          </a:p>
          <a:p>
            <a:pPr algn="ctr">
              <a:buNone/>
            </a:pPr>
            <a:r>
              <a:rPr lang="pl-PL" b="1" dirty="0" smtClean="0"/>
              <a:t>    Zob.</a:t>
            </a:r>
          </a:p>
          <a:p>
            <a:pPr algn="ctr">
              <a:buNone/>
            </a:pPr>
            <a:r>
              <a:rPr lang="pl-PL" b="1" dirty="0" err="1" smtClean="0"/>
              <a:t>Zachurzok</a:t>
            </a:r>
            <a:r>
              <a:rPr lang="pl-PL" b="1" dirty="0" smtClean="0"/>
              <a:t> Edyta: Edukacja filmowa w bibliotece. „Biblioteka w Szkole” 2012 nr 2 s. 6 - 9</a:t>
            </a:r>
            <a:endParaRPr lang="pl-PL" b="1" dirty="0"/>
          </a:p>
        </p:txBody>
      </p:sp>
      <p:pic>
        <p:nvPicPr>
          <p:cNvPr id="9" name="Symbol zastępczy zawartości 8" descr="http://www.awesomebooks.com/images/film.gif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780928"/>
            <a:ext cx="4038600" cy="33197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Obraz 9" descr="http://chekhovsgunman.files.wordpress.com/2013/09/film-loop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196752"/>
            <a:ext cx="216024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250</Words>
  <Application>Microsoft Office PowerPoint</Application>
  <PresentationFormat>Pokaz na ekranie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Edukacja audiowizualna      w bibliotece szkolnej</vt:lpstr>
      <vt:lpstr>Omówienie zasobów Internetowych</vt:lpstr>
      <vt:lpstr>Omówienie zasobów Internetowych</vt:lpstr>
      <vt:lpstr>Omówienie zasobów Internetowych</vt:lpstr>
      <vt:lpstr>Omówienie zasobów Internetowych</vt:lpstr>
      <vt:lpstr>Omówienie zasobów Internetowych</vt:lpstr>
      <vt:lpstr>Edukacja filmowa w bibliotece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Edukacja audiowizualna      w bibliotece szkolnej</dc:title>
  <dc:creator>Krysia</dc:creator>
  <cp:lastModifiedBy>Krysia</cp:lastModifiedBy>
  <cp:revision>16</cp:revision>
  <dcterms:created xsi:type="dcterms:W3CDTF">2014-02-04T15:09:16Z</dcterms:created>
  <dcterms:modified xsi:type="dcterms:W3CDTF">2014-02-05T18:31:24Z</dcterms:modified>
</cp:coreProperties>
</file>